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4"/>
  </p:sldMasterIdLst>
  <p:notesMasterIdLst>
    <p:notesMasterId r:id="rId10"/>
  </p:notesMasterIdLst>
  <p:handoutMasterIdLst>
    <p:handoutMasterId r:id="rId11"/>
  </p:handoutMasterIdLst>
  <p:sldIdLst>
    <p:sldId id="418" r:id="rId5"/>
    <p:sldId id="471" r:id="rId6"/>
    <p:sldId id="499" r:id="rId7"/>
    <p:sldId id="497" r:id="rId8"/>
    <p:sldId id="479" r:id="rId9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nika Kumar" initials="MK" lastIdx="1" clrIdx="0">
    <p:extLst>
      <p:ext uri="{19B8F6BF-5375-455C-9EA6-DF929625EA0E}">
        <p15:presenceInfo xmlns:p15="http://schemas.microsoft.com/office/powerpoint/2012/main" userId="S-1-5-21-88094858-919529-1617787245-346958" providerId="AD"/>
      </p:ext>
    </p:extLst>
  </p:cmAuthor>
  <p:cmAuthor id="2" name="Monika Kumar" initials="MK [2]" lastIdx="2" clrIdx="1">
    <p:extLst>
      <p:ext uri="{19B8F6BF-5375-455C-9EA6-DF929625EA0E}">
        <p15:presenceInfo xmlns:p15="http://schemas.microsoft.com/office/powerpoint/2012/main" userId="S::mkumar3@worldbank.org::ed044dbe-dfde-42e5-8855-13387e389bff" providerId="AD"/>
      </p:ext>
    </p:extLst>
  </p:cmAuthor>
  <p:cmAuthor id="3" name="Alexis Anne Wheeler" initials="AW" lastIdx="1" clrIdx="2">
    <p:extLst>
      <p:ext uri="{19B8F6BF-5375-455C-9EA6-DF929625EA0E}">
        <p15:presenceInfo xmlns:p15="http://schemas.microsoft.com/office/powerpoint/2012/main" userId="S::awheeler@worldbank.org::892f3d5b-1350-4a55-9699-2469b5b738b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DEE"/>
    <a:srgbClr val="757575"/>
    <a:srgbClr val="092B45"/>
    <a:srgbClr val="D8702A"/>
    <a:srgbClr val="FABF8F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FA1F03-3824-4DC7-93D5-04D2AAB249CF}" v="66" dt="2020-12-10T13:46:26.8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9" autoAdjust="0"/>
    <p:restoredTop sz="93907" autoAdjust="0"/>
  </p:normalViewPr>
  <p:slideViewPr>
    <p:cSldViewPr>
      <p:cViewPr varScale="1">
        <p:scale>
          <a:sx n="77" d="100"/>
          <a:sy n="77" d="100"/>
        </p:scale>
        <p:origin x="1288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4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757F16-9B8E-4D2F-840C-B4E6856ABF4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57797CD-D648-4F76-9E20-E3A9937166CF}">
      <dgm:prSet phldrT="[Text]"/>
      <dgm:spPr/>
      <dgm:t>
        <a:bodyPr/>
        <a:lstStyle/>
        <a:p>
          <a:r>
            <a:rPr lang="en-US" dirty="0"/>
            <a:t>Identify issues</a:t>
          </a:r>
        </a:p>
      </dgm:t>
    </dgm:pt>
    <dgm:pt modelId="{2F5294D9-F7DD-40BB-881B-6F86A03C65D8}" type="parTrans" cxnId="{A2FF5A56-0224-4384-8851-EBC9D4D6550A}">
      <dgm:prSet/>
      <dgm:spPr/>
      <dgm:t>
        <a:bodyPr/>
        <a:lstStyle/>
        <a:p>
          <a:endParaRPr lang="en-US"/>
        </a:p>
      </dgm:t>
    </dgm:pt>
    <dgm:pt modelId="{9C1E11D2-EC58-4DBE-BCE3-4DBD58CCA467}" type="sibTrans" cxnId="{A2FF5A56-0224-4384-8851-EBC9D4D6550A}">
      <dgm:prSet/>
      <dgm:spPr/>
      <dgm:t>
        <a:bodyPr/>
        <a:lstStyle/>
        <a:p>
          <a:endParaRPr lang="en-US"/>
        </a:p>
      </dgm:t>
    </dgm:pt>
    <dgm:pt modelId="{91E5D6B1-BE1F-4D9C-8D30-F292A3392487}">
      <dgm:prSet phldrT="[Text]"/>
      <dgm:spPr/>
      <dgm:t>
        <a:bodyPr/>
        <a:lstStyle/>
        <a:p>
          <a:r>
            <a:rPr lang="en-US" dirty="0"/>
            <a:t>Prioritize</a:t>
          </a:r>
        </a:p>
      </dgm:t>
    </dgm:pt>
    <dgm:pt modelId="{6D5C1D77-8D44-4A91-A0C1-AF15034151B0}" type="parTrans" cxnId="{A767BA9A-3983-4E35-9501-A0471FA0CD42}">
      <dgm:prSet/>
      <dgm:spPr/>
      <dgm:t>
        <a:bodyPr/>
        <a:lstStyle/>
        <a:p>
          <a:endParaRPr lang="en-US"/>
        </a:p>
      </dgm:t>
    </dgm:pt>
    <dgm:pt modelId="{D348403A-54CD-4827-B3EB-5D5D4908A2CF}" type="sibTrans" cxnId="{A767BA9A-3983-4E35-9501-A0471FA0CD42}">
      <dgm:prSet/>
      <dgm:spPr/>
      <dgm:t>
        <a:bodyPr/>
        <a:lstStyle/>
        <a:p>
          <a:endParaRPr lang="en-US"/>
        </a:p>
      </dgm:t>
    </dgm:pt>
    <dgm:pt modelId="{FF984FBD-2529-4F98-A0C5-95302B85D927}">
      <dgm:prSet phldrT="[Text]"/>
      <dgm:spPr/>
      <dgm:t>
        <a:bodyPr/>
        <a:lstStyle/>
        <a:p>
          <a:r>
            <a:rPr lang="en-US" dirty="0"/>
            <a:t>Validate</a:t>
          </a:r>
        </a:p>
      </dgm:t>
    </dgm:pt>
    <dgm:pt modelId="{80B93ABD-05C7-416D-8C39-69A2620CFD88}" type="parTrans" cxnId="{87E799AD-045B-46B2-B8C6-0774A155A942}">
      <dgm:prSet/>
      <dgm:spPr/>
      <dgm:t>
        <a:bodyPr/>
        <a:lstStyle/>
        <a:p>
          <a:endParaRPr lang="en-US"/>
        </a:p>
      </dgm:t>
    </dgm:pt>
    <dgm:pt modelId="{E58859CC-F2E4-41FB-A238-CF82B30652CC}" type="sibTrans" cxnId="{87E799AD-045B-46B2-B8C6-0774A155A942}">
      <dgm:prSet/>
      <dgm:spPr/>
      <dgm:t>
        <a:bodyPr/>
        <a:lstStyle/>
        <a:p>
          <a:endParaRPr lang="en-US"/>
        </a:p>
      </dgm:t>
    </dgm:pt>
    <dgm:pt modelId="{690D3085-49E6-4AA6-A998-B757108F5457}" type="pres">
      <dgm:prSet presAssocID="{45757F16-9B8E-4D2F-840C-B4E6856ABF48}" presName="Name0" presStyleCnt="0">
        <dgm:presLayoutVars>
          <dgm:dir/>
          <dgm:animLvl val="lvl"/>
          <dgm:resizeHandles val="exact"/>
        </dgm:presLayoutVars>
      </dgm:prSet>
      <dgm:spPr/>
    </dgm:pt>
    <dgm:pt modelId="{2D8E35FF-55A3-42EE-BB15-27CC672F5886}" type="pres">
      <dgm:prSet presAssocID="{757797CD-D648-4F76-9E20-E3A9937166CF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17962E21-F741-4023-85F0-8D0F076A5C3A}" type="pres">
      <dgm:prSet presAssocID="{9C1E11D2-EC58-4DBE-BCE3-4DBD58CCA467}" presName="parTxOnlySpace" presStyleCnt="0"/>
      <dgm:spPr/>
    </dgm:pt>
    <dgm:pt modelId="{A032DC4C-B6F5-4DBE-A1EA-62E71BB53F9C}" type="pres">
      <dgm:prSet presAssocID="{91E5D6B1-BE1F-4D9C-8D30-F292A3392487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A42C7EF2-FC57-4E74-A18F-BA1C1DFD936C}" type="pres">
      <dgm:prSet presAssocID="{D348403A-54CD-4827-B3EB-5D5D4908A2CF}" presName="parTxOnlySpace" presStyleCnt="0"/>
      <dgm:spPr/>
    </dgm:pt>
    <dgm:pt modelId="{335FF685-E7CF-463E-B2F4-2D42B396E944}" type="pres">
      <dgm:prSet presAssocID="{FF984FBD-2529-4F98-A0C5-95302B85D927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4A7D6E16-18FE-44E1-968E-8D2E4CC3EF15}" type="presOf" srcId="{91E5D6B1-BE1F-4D9C-8D30-F292A3392487}" destId="{A032DC4C-B6F5-4DBE-A1EA-62E71BB53F9C}" srcOrd="0" destOrd="0" presId="urn:microsoft.com/office/officeart/2005/8/layout/chevron1"/>
    <dgm:cxn modelId="{183A156C-7176-41FC-A8C4-203BFD4644BE}" type="presOf" srcId="{757797CD-D648-4F76-9E20-E3A9937166CF}" destId="{2D8E35FF-55A3-42EE-BB15-27CC672F5886}" srcOrd="0" destOrd="0" presId="urn:microsoft.com/office/officeart/2005/8/layout/chevron1"/>
    <dgm:cxn modelId="{E3A9B750-D5A5-415C-ADAB-9F2778BA746E}" type="presOf" srcId="{FF984FBD-2529-4F98-A0C5-95302B85D927}" destId="{335FF685-E7CF-463E-B2F4-2D42B396E944}" srcOrd="0" destOrd="0" presId="urn:microsoft.com/office/officeart/2005/8/layout/chevron1"/>
    <dgm:cxn modelId="{A2FF5A56-0224-4384-8851-EBC9D4D6550A}" srcId="{45757F16-9B8E-4D2F-840C-B4E6856ABF48}" destId="{757797CD-D648-4F76-9E20-E3A9937166CF}" srcOrd="0" destOrd="0" parTransId="{2F5294D9-F7DD-40BB-881B-6F86A03C65D8}" sibTransId="{9C1E11D2-EC58-4DBE-BCE3-4DBD58CCA467}"/>
    <dgm:cxn modelId="{64791E84-012F-4C76-9878-7F27FEA6AFC8}" type="presOf" srcId="{45757F16-9B8E-4D2F-840C-B4E6856ABF48}" destId="{690D3085-49E6-4AA6-A998-B757108F5457}" srcOrd="0" destOrd="0" presId="urn:microsoft.com/office/officeart/2005/8/layout/chevron1"/>
    <dgm:cxn modelId="{A767BA9A-3983-4E35-9501-A0471FA0CD42}" srcId="{45757F16-9B8E-4D2F-840C-B4E6856ABF48}" destId="{91E5D6B1-BE1F-4D9C-8D30-F292A3392487}" srcOrd="1" destOrd="0" parTransId="{6D5C1D77-8D44-4A91-A0C1-AF15034151B0}" sibTransId="{D348403A-54CD-4827-B3EB-5D5D4908A2CF}"/>
    <dgm:cxn modelId="{87E799AD-045B-46B2-B8C6-0774A155A942}" srcId="{45757F16-9B8E-4D2F-840C-B4E6856ABF48}" destId="{FF984FBD-2529-4F98-A0C5-95302B85D927}" srcOrd="2" destOrd="0" parTransId="{80B93ABD-05C7-416D-8C39-69A2620CFD88}" sibTransId="{E58859CC-F2E4-41FB-A238-CF82B30652CC}"/>
    <dgm:cxn modelId="{7D909E7D-50DD-462D-BADB-80AAFCCFFB15}" type="presParOf" srcId="{690D3085-49E6-4AA6-A998-B757108F5457}" destId="{2D8E35FF-55A3-42EE-BB15-27CC672F5886}" srcOrd="0" destOrd="0" presId="urn:microsoft.com/office/officeart/2005/8/layout/chevron1"/>
    <dgm:cxn modelId="{9A956914-3FF9-4A3D-B8D8-8A828809451F}" type="presParOf" srcId="{690D3085-49E6-4AA6-A998-B757108F5457}" destId="{17962E21-F741-4023-85F0-8D0F076A5C3A}" srcOrd="1" destOrd="0" presId="urn:microsoft.com/office/officeart/2005/8/layout/chevron1"/>
    <dgm:cxn modelId="{48B36919-6651-4EB9-BCB0-2DF740E8A46C}" type="presParOf" srcId="{690D3085-49E6-4AA6-A998-B757108F5457}" destId="{A032DC4C-B6F5-4DBE-A1EA-62E71BB53F9C}" srcOrd="2" destOrd="0" presId="urn:microsoft.com/office/officeart/2005/8/layout/chevron1"/>
    <dgm:cxn modelId="{425FDA11-03BE-468A-8304-9A146E3AC39B}" type="presParOf" srcId="{690D3085-49E6-4AA6-A998-B757108F5457}" destId="{A42C7EF2-FC57-4E74-A18F-BA1C1DFD936C}" srcOrd="3" destOrd="0" presId="urn:microsoft.com/office/officeart/2005/8/layout/chevron1"/>
    <dgm:cxn modelId="{3C9AEDE4-0D1B-4E01-B4DF-C4B1652D3B3D}" type="presParOf" srcId="{690D3085-49E6-4AA6-A998-B757108F5457}" destId="{335FF685-E7CF-463E-B2F4-2D42B396E94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8E35FF-55A3-42EE-BB15-27CC672F5886}">
      <dsp:nvSpPr>
        <dsp:cNvPr id="0" name=""/>
        <dsp:cNvSpPr/>
      </dsp:nvSpPr>
      <dsp:spPr>
        <a:xfrm>
          <a:off x="2411" y="174515"/>
          <a:ext cx="2937420" cy="11749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Identify issues</a:t>
          </a:r>
        </a:p>
      </dsp:txBody>
      <dsp:txXfrm>
        <a:off x="589895" y="174515"/>
        <a:ext cx="1762452" cy="1174968"/>
      </dsp:txXfrm>
    </dsp:sp>
    <dsp:sp modelId="{A032DC4C-B6F5-4DBE-A1EA-62E71BB53F9C}">
      <dsp:nvSpPr>
        <dsp:cNvPr id="0" name=""/>
        <dsp:cNvSpPr/>
      </dsp:nvSpPr>
      <dsp:spPr>
        <a:xfrm>
          <a:off x="2646089" y="174515"/>
          <a:ext cx="2937420" cy="11749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Prioritize</a:t>
          </a:r>
        </a:p>
      </dsp:txBody>
      <dsp:txXfrm>
        <a:off x="3233573" y="174515"/>
        <a:ext cx="1762452" cy="1174968"/>
      </dsp:txXfrm>
    </dsp:sp>
    <dsp:sp modelId="{335FF685-E7CF-463E-B2F4-2D42B396E944}">
      <dsp:nvSpPr>
        <dsp:cNvPr id="0" name=""/>
        <dsp:cNvSpPr/>
      </dsp:nvSpPr>
      <dsp:spPr>
        <a:xfrm>
          <a:off x="5289768" y="174515"/>
          <a:ext cx="2937420" cy="11749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Validate</a:t>
          </a:r>
        </a:p>
      </dsp:txBody>
      <dsp:txXfrm>
        <a:off x="5877252" y="174515"/>
        <a:ext cx="1762452" cy="11749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25402" cy="457513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3256" y="0"/>
            <a:ext cx="3025402" cy="457513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68729391-6855-4162-B1B8-33E10CC56AA9}" type="datetimeFigureOut">
              <a:rPr lang="en-US" smtClean="0"/>
              <a:pPr/>
              <a:t>12/10/2020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684926"/>
            <a:ext cx="3025402" cy="457513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3256" y="8684926"/>
            <a:ext cx="3025402" cy="457513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7E4B565E-70AD-4E2B-9B4F-1CFCF5837E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3574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2133" tIns="46067" rIns="92133" bIns="4606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2133" tIns="46067" rIns="92133" bIns="4606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85B51BA-28B7-4523-BD42-128482B0379F}" type="datetimeFigureOut">
              <a:rPr lang="en-US"/>
              <a:pPr>
                <a:defRPr/>
              </a:pPr>
              <a:t>12/10/2020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33" tIns="46067" rIns="92133" bIns="46067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024" y="4343400"/>
            <a:ext cx="5584190" cy="4114800"/>
          </a:xfrm>
          <a:prstGeom prst="rect">
            <a:avLst/>
          </a:prstGeom>
        </p:spPr>
        <p:txBody>
          <a:bodyPr vert="horz" lIns="92133" tIns="46067" rIns="92133" bIns="46067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2133" tIns="46067" rIns="92133" bIns="4606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2133" tIns="46067" rIns="92133" bIns="4606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0DE0FA0-2506-435D-A1B5-4A2A690BD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2530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nveernaseer.com/the-great-and-perilous-leadership-journey-ahead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creativecommons.org/licenses/by-nc-sa/3.0/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DE0FA0-2506-435D-A1B5-4A2A690BD3F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348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000" dirty="0">
                <a:sym typeface="Arial Bold" charset="0"/>
              </a:rPr>
              <a:t>1. Enhance Transparency by simplifying the story </a:t>
            </a:r>
          </a:p>
          <a:p>
            <a:pPr lvl="1"/>
            <a:r>
              <a:rPr lang="en-US" sz="1800" dirty="0">
                <a:sym typeface="Arial Bold" charset="0"/>
              </a:rPr>
              <a:t>Support the Bank’s move towards further transparency (Access to Info, Open Data) </a:t>
            </a:r>
          </a:p>
          <a:p>
            <a:pPr marL="0" lvl="1" defTabSz="921338">
              <a:spcBef>
                <a:spcPts val="428"/>
              </a:spcBef>
              <a:defRPr/>
            </a:pPr>
            <a:r>
              <a:rPr lang="en-US" sz="1800" dirty="0">
                <a:sym typeface="Arial Bold" charset="0"/>
              </a:rPr>
              <a:t>          Too much info on our websites - A commitment to transparency and consultation requires multiple means of communication to numerous stakeholder groups. </a:t>
            </a:r>
          </a:p>
          <a:p>
            <a:r>
              <a:rPr lang="en-US" sz="2000" dirty="0">
                <a:sym typeface="Arial Bold" charset="0"/>
              </a:rPr>
              <a:t>2. Improved access to capital </a:t>
            </a:r>
          </a:p>
          <a:p>
            <a:pPr lvl="1"/>
            <a:r>
              <a:rPr lang="en-US" sz="1800" dirty="0">
                <a:sym typeface="Arial Bold" charset="0"/>
              </a:rPr>
              <a:t>Responding to investor requests</a:t>
            </a:r>
          </a:p>
          <a:p>
            <a:r>
              <a:rPr lang="en-US" i="0" dirty="0">
                <a:solidFill>
                  <a:schemeClr val="accent6">
                    <a:lumMod val="75000"/>
                  </a:schemeClr>
                </a:solidFill>
              </a:rPr>
              <a:t>Sustainability disclosures are being used to help analysts determine firm values and that sustainability disclosures may reduce forecast inaccuracy by roughly 10%.</a:t>
            </a:r>
          </a:p>
          <a:p>
            <a:r>
              <a:rPr lang="en-US" sz="1100" dirty="0"/>
              <a:t>Source: Boston College Center for Corporate Citizenship and Ernst &amp; Young 2013 survey</a:t>
            </a:r>
            <a:endParaRPr lang="en-US" sz="1100" dirty="0">
              <a:solidFill>
                <a:schemeClr val="accent1"/>
              </a:solidFill>
            </a:endParaRPr>
          </a:p>
          <a:p>
            <a:pPr lvl="1"/>
            <a:r>
              <a:rPr lang="en-US" sz="1800" dirty="0">
                <a:sym typeface="Arial Bold" charset="0"/>
              </a:rPr>
              <a:t>Supported development of new financial product </a:t>
            </a:r>
          </a:p>
          <a:p>
            <a:pPr lvl="1"/>
            <a:endParaRPr lang="en-US" sz="1800" dirty="0">
              <a:sym typeface="Arial Bold" charset="0"/>
            </a:endParaRPr>
          </a:p>
          <a:p>
            <a:r>
              <a:rPr lang="en-US" sz="2000" dirty="0">
                <a:sym typeface="Arial Bold" charset="0"/>
              </a:rPr>
              <a:t>3. Manage Reputational Risk  and </a:t>
            </a:r>
            <a:r>
              <a:rPr lang="en-US" sz="2000" dirty="0"/>
              <a:t>Lead by Example </a:t>
            </a:r>
          </a:p>
          <a:p>
            <a:pPr lvl="1"/>
            <a:r>
              <a:rPr lang="en-US" sz="1800" dirty="0"/>
              <a:t>Exemplify client expectations (another term for “walking the talk”)</a:t>
            </a:r>
          </a:p>
          <a:p>
            <a:pPr lvl="1"/>
            <a:r>
              <a:rPr lang="en-US" sz="1800" dirty="0"/>
              <a:t>Leader in reporting in the community of international institutions </a:t>
            </a:r>
          </a:p>
          <a:p>
            <a:r>
              <a:rPr lang="en-US" sz="2000" dirty="0"/>
              <a:t>4. Gain efficiencies </a:t>
            </a:r>
          </a:p>
          <a:p>
            <a:pPr lvl="1"/>
            <a:r>
              <a:rPr lang="en-US" sz="1800" dirty="0"/>
              <a:t>Staff from diverse units communicate with each other</a:t>
            </a:r>
          </a:p>
          <a:p>
            <a:endParaRPr lang="en-US" sz="2000" dirty="0"/>
          </a:p>
          <a:p>
            <a:r>
              <a:rPr lang="en-US" dirty="0"/>
              <a:t>Factors for reporting: </a:t>
            </a:r>
          </a:p>
          <a:p>
            <a:r>
              <a:rPr lang="en-US" dirty="0"/>
              <a:t>Rating agencies factoring sustainability information into broader analysis</a:t>
            </a:r>
          </a:p>
          <a:p>
            <a:r>
              <a:rPr lang="en-US" dirty="0"/>
              <a:t>Executives, shareholders and investors seeking assurance that sustainability risks have been managed</a:t>
            </a:r>
          </a:p>
          <a:p>
            <a:r>
              <a:rPr lang="en-US" dirty="0"/>
              <a:t>Communities seeking information regarding how the company is managing the environmental and social impacts of its operations</a:t>
            </a:r>
          </a:p>
          <a:p>
            <a:r>
              <a:rPr lang="en-US" dirty="0"/>
              <a:t>Regulations related to environmental and social matters </a:t>
            </a:r>
          </a:p>
          <a:p>
            <a:r>
              <a:rPr lang="en-US" dirty="0"/>
              <a:t>Current and potential employees seeking information about company sustainability practice</a:t>
            </a:r>
          </a:p>
          <a:p>
            <a:pPr>
              <a:spcBef>
                <a:spcPts val="428"/>
              </a:spcBef>
            </a:pPr>
            <a:endParaRPr lang="en-US" dirty="0">
              <a:solidFill>
                <a:srgbClr val="313173"/>
              </a:solidFill>
              <a:latin typeface="Times New Roman" charset="0"/>
              <a:cs typeface="Times New Roman" charset="0"/>
              <a:sym typeface="Times New Roman" charset="0"/>
            </a:endParaRPr>
          </a:p>
          <a:p>
            <a:pPr>
              <a:spcBef>
                <a:spcPts val="428"/>
              </a:spcBef>
            </a:pPr>
            <a:endParaRPr lang="en-US" dirty="0">
              <a:solidFill>
                <a:srgbClr val="313173"/>
              </a:solidFill>
              <a:latin typeface="Times New Roman" charset="0"/>
              <a:cs typeface="Times New Roman" charset="0"/>
              <a:sym typeface="Times New Roman" charset="0"/>
            </a:endParaRPr>
          </a:p>
          <a:p>
            <a:pPr>
              <a:spcBef>
                <a:spcPts val="428"/>
              </a:spcBef>
            </a:pPr>
            <a:r>
              <a:rPr lang="en-US" dirty="0">
                <a:solidFill>
                  <a:srgbClr val="313173"/>
                </a:solidFill>
                <a:latin typeface="Times New Roman" charset="0"/>
                <a:cs typeface="Times New Roman" charset="0"/>
                <a:sym typeface="Times New Roman" charset="0"/>
              </a:rPr>
              <a:t>Investor: </a:t>
            </a:r>
          </a:p>
          <a:p>
            <a:pPr>
              <a:spcBef>
                <a:spcPts val="428"/>
              </a:spcBef>
            </a:pPr>
            <a:endParaRPr lang="en-US" dirty="0">
              <a:solidFill>
                <a:srgbClr val="313173"/>
              </a:solidFill>
              <a:latin typeface="Times New Roman" charset="0"/>
              <a:cs typeface="Times New Roman" charset="0"/>
              <a:sym typeface="Times New Roman" charset="0"/>
            </a:endParaRPr>
          </a:p>
          <a:p>
            <a:r>
              <a:rPr lang="en-US" i="0" dirty="0">
                <a:solidFill>
                  <a:schemeClr val="accent6">
                    <a:lumMod val="75000"/>
                  </a:schemeClr>
                </a:solidFill>
              </a:rPr>
              <a:t>Sustainability disclosures are being used to help analysts determine firm values and that sustainability disclosures may reduce forecast inaccuracy by roughly 10%.</a:t>
            </a:r>
          </a:p>
          <a:p>
            <a:r>
              <a:rPr lang="en-US" sz="1100" dirty="0"/>
              <a:t>Source: Boston College Center for Corporate Citizenship and Ernst &amp; Young 2013 survey</a:t>
            </a:r>
            <a:endParaRPr lang="en-US" sz="1100" dirty="0">
              <a:solidFill>
                <a:schemeClr val="accent1"/>
              </a:solidFill>
            </a:endParaRPr>
          </a:p>
          <a:p>
            <a:pPr>
              <a:spcBef>
                <a:spcPts val="428"/>
              </a:spcBef>
            </a:pPr>
            <a:endParaRPr lang="en-US" dirty="0">
              <a:solidFill>
                <a:srgbClr val="313173"/>
              </a:solidFill>
              <a:latin typeface="Times New Roman" charset="0"/>
              <a:cs typeface="Times New Roman" charset="0"/>
              <a:sym typeface="Times New Roman" charset="0"/>
            </a:endParaRPr>
          </a:p>
          <a:p>
            <a:pPr>
              <a:spcBef>
                <a:spcPts val="428"/>
              </a:spcBef>
            </a:pPr>
            <a:r>
              <a:rPr lang="en-US" dirty="0">
                <a:solidFill>
                  <a:srgbClr val="313173"/>
                </a:solidFill>
                <a:latin typeface="Times New Roman" charset="0"/>
                <a:cs typeface="Times New Roman" charset="0"/>
                <a:sym typeface="Times New Roman" charset="0"/>
              </a:rPr>
              <a:t>In addition to all of the reporting discussed above, we need to report to our bond investors, as well.</a:t>
            </a:r>
          </a:p>
          <a:p>
            <a:pPr>
              <a:spcBef>
                <a:spcPts val="428"/>
              </a:spcBef>
            </a:pPr>
            <a:r>
              <a:rPr lang="en-US" dirty="0">
                <a:solidFill>
                  <a:srgbClr val="313173"/>
                </a:solidFill>
                <a:latin typeface="Times New Roman" charset="0"/>
                <a:cs typeface="Times New Roman" charset="0"/>
                <a:sym typeface="Times New Roman" charset="0"/>
              </a:rPr>
              <a:t>We respond routinely to detailed questionnaires by Investment Rating Agencies, that score us, among other things, on our Environmental and Social Governance and Transparency.</a:t>
            </a:r>
          </a:p>
          <a:p>
            <a:pPr>
              <a:spcBef>
                <a:spcPts val="428"/>
              </a:spcBef>
            </a:pPr>
            <a:endParaRPr lang="en-US" dirty="0">
              <a:solidFill>
                <a:srgbClr val="313173"/>
              </a:solidFill>
              <a:latin typeface="Times New Roman" charset="0"/>
              <a:cs typeface="Times New Roman" charset="0"/>
              <a:sym typeface="Times New Roman" charset="0"/>
            </a:endParaRPr>
          </a:p>
          <a:p>
            <a:pPr>
              <a:spcBef>
                <a:spcPts val="428"/>
              </a:spcBef>
            </a:pPr>
            <a:r>
              <a:rPr lang="en-US" dirty="0">
                <a:solidFill>
                  <a:srgbClr val="313173"/>
                </a:solidFill>
                <a:latin typeface="Times New Roman" charset="0"/>
                <a:cs typeface="Times New Roman" charset="0"/>
                <a:sym typeface="Times New Roman" charset="0"/>
              </a:rPr>
              <a:t>This kind of reporting is very important to us.  It’s part of our license to do business.  </a:t>
            </a:r>
          </a:p>
          <a:p>
            <a:pPr>
              <a:spcBef>
                <a:spcPts val="428"/>
              </a:spcBef>
            </a:pPr>
            <a:endParaRPr lang="en-US" dirty="0">
              <a:solidFill>
                <a:srgbClr val="313173"/>
              </a:solidFill>
              <a:latin typeface="Times New Roman" charset="0"/>
              <a:cs typeface="Times New Roman" charset="0"/>
              <a:sym typeface="Times New Roman" charset="0"/>
            </a:endParaRPr>
          </a:p>
          <a:p>
            <a:pPr defTabSz="921338">
              <a:spcBef>
                <a:spcPts val="428"/>
              </a:spcBef>
              <a:defRPr/>
            </a:pPr>
            <a:r>
              <a:rPr lang="en-US" dirty="0">
                <a:solidFill>
                  <a:srgbClr val="313173"/>
                </a:solidFill>
                <a:latin typeface="Times New Roman" charset="0"/>
                <a:cs typeface="Times New Roman" charset="0"/>
                <a:sym typeface="Times New Roman" charset="0"/>
              </a:rPr>
              <a:t>In 2009, in response to the global financial crisis, we were asked by our shareholders to raise 44 </a:t>
            </a:r>
            <a:r>
              <a:rPr lang="en-US" dirty="0" err="1">
                <a:solidFill>
                  <a:srgbClr val="313173"/>
                </a:solidFill>
                <a:latin typeface="Times New Roman" charset="0"/>
                <a:cs typeface="Times New Roman" charset="0"/>
                <a:sym typeface="Times New Roman" charset="0"/>
              </a:rPr>
              <a:t>bil</a:t>
            </a:r>
            <a:r>
              <a:rPr lang="en-US" dirty="0">
                <a:solidFill>
                  <a:srgbClr val="313173"/>
                </a:solidFill>
                <a:latin typeface="Times New Roman" charset="0"/>
                <a:cs typeface="Times New Roman" charset="0"/>
                <a:sym typeface="Times New Roman" charset="0"/>
              </a:rPr>
              <a:t> $ which we then on-lent to our clients. As part of that, we developed a new product-- one in which the proceeds are allocated to projects that support climate change mitigation or adaptation activities.</a:t>
            </a:r>
          </a:p>
          <a:p>
            <a:pPr>
              <a:spcBef>
                <a:spcPts val="428"/>
              </a:spcBef>
            </a:pPr>
            <a:endParaRPr lang="en-US" dirty="0">
              <a:solidFill>
                <a:srgbClr val="313173"/>
              </a:solidFill>
              <a:latin typeface="Times New Roman" charset="0"/>
              <a:cs typeface="Times New Roman" charset="0"/>
              <a:sym typeface="Times New Roman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4159">
              <a:defRPr/>
            </a:pPr>
            <a:fld id="{4A1374D0-6554-4924-B3F5-7EAF683D0AD2}" type="slidenum">
              <a:rPr lang="en-US">
                <a:solidFill>
                  <a:prstClr val="black"/>
                </a:solidFill>
                <a:latin typeface="Calibri"/>
              </a:rPr>
              <a:pPr defTabSz="904159">
                <a:defRPr/>
              </a:pPr>
              <a:t>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2380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hlinkClick r:id="rId3" tooltip="http://www.tanveernaseer.com/the-great-and-perilous-leadership-journey-ahead/"/>
              </a:rPr>
              <a:t>This Photo</a:t>
            </a:r>
            <a:r>
              <a:rPr lang="en-US" sz="1200" dirty="0"/>
              <a:t> by Unknown Author is licensed under </a:t>
            </a:r>
            <a:r>
              <a:rPr lang="en-US" sz="1200" dirty="0">
                <a:hlinkClick r:id="rId4" tooltip="https://creativecommons.org/licenses/by-nc-sa/3.0/"/>
              </a:rPr>
              <a:t>CC BY-SA-NC</a:t>
            </a:r>
            <a:endParaRPr lang="en-US" sz="1200" dirty="0"/>
          </a:p>
          <a:p>
            <a:endParaRPr lang="en-US" dirty="0"/>
          </a:p>
          <a:p>
            <a:r>
              <a:rPr lang="en-US" dirty="0"/>
              <a:t>Last photo from: https://russellinvestments.com/us/insights/articles/materiality-matters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DE0FA0-2506-435D-A1B5-4A2A690BD3F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46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DE0FA0-2506-435D-A1B5-4A2A690BD3F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919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52467" cy="45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5765800"/>
            <a:ext cx="9152467" cy="1092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833" y="5855451"/>
            <a:ext cx="1891243" cy="546359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93700" y="977900"/>
            <a:ext cx="8369300" cy="3213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300">
                <a:solidFill>
                  <a:srgbClr val="0092D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393700" y="5164671"/>
            <a:ext cx="8369300" cy="601131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125" baseline="0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/>
              <a:t>Click to add date / author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1" y="702735"/>
            <a:ext cx="8521700" cy="275167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normAutofit fontScale="92500" lnSpcReduction="10000"/>
          </a:bodyPr>
          <a:lstStyle/>
          <a:p>
            <a:endParaRPr lang="en-US" sz="1500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457199" y="25400"/>
            <a:ext cx="8593668" cy="380999"/>
          </a:xfrm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http://worldbank.org/corporateresponsibility</a:t>
            </a:r>
          </a:p>
        </p:txBody>
      </p:sp>
    </p:spTree>
    <p:extLst>
      <p:ext uri="{BB962C8B-B14F-4D97-AF65-F5344CB8AC3E}">
        <p14:creationId xmlns:p14="http://schemas.microsoft.com/office/powerpoint/2010/main" val="406536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52466" cy="1219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33590"/>
            <a:ext cx="9151744" cy="33215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 wrap="square" lIns="0" tIns="0" rIns="0" bIns="91440" anchor="b" anchorCtr="0">
            <a:normAutofit/>
          </a:bodyPr>
          <a:lstStyle>
            <a:lvl1pPr>
              <a:lnSpc>
                <a:spcPct val="85000"/>
              </a:lnSpc>
              <a:spcAft>
                <a:spcPts val="0"/>
              </a:spcAft>
              <a:defRPr sz="270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1875">
                <a:solidFill>
                  <a:srgbClr val="001D30"/>
                </a:solidFill>
              </a:defRPr>
            </a:lvl1pPr>
            <a:lvl2pPr marL="342900" indent="-171450">
              <a:spcBef>
                <a:spcPts val="150"/>
              </a:spcBef>
              <a:buFont typeface="Arial"/>
              <a:buChar char="•"/>
              <a:defRPr sz="1500">
                <a:solidFill>
                  <a:srgbClr val="0092D2"/>
                </a:solidFill>
              </a:defRPr>
            </a:lvl2pPr>
            <a:lvl3pPr marL="514350" indent="-171450">
              <a:buFont typeface="Lucida Grande"/>
              <a:buChar char="-"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685800" indent="-171450">
              <a:buFont typeface="Courier New"/>
              <a:buChar char="o"/>
              <a:defRPr sz="900" cap="all">
                <a:solidFill>
                  <a:srgbClr val="001D30"/>
                </a:solidFill>
              </a:defRPr>
            </a:lvl4pPr>
            <a:lvl5pPr marL="857250" indent="-171450">
              <a:spcBef>
                <a:spcPts val="225"/>
              </a:spcBef>
              <a:defRPr sz="900">
                <a:solidFill>
                  <a:srgbClr val="0092D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0" y="6265337"/>
            <a:ext cx="8161875" cy="302123"/>
          </a:xfrm>
          <a:prstGeom prst="rect">
            <a:avLst/>
          </a:prstGeom>
        </p:spPr>
        <p:txBody>
          <a:bodyPr/>
          <a:lstStyle>
            <a:lvl1pPr algn="l">
              <a:defRPr sz="75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8067" y="6265337"/>
            <a:ext cx="846667" cy="302123"/>
          </a:xfrm>
          <a:prstGeom prst="rect">
            <a:avLst/>
          </a:prstGeom>
        </p:spPr>
        <p:txBody>
          <a:bodyPr/>
          <a:lstStyle>
            <a:lvl1pPr>
              <a:defRPr sz="750" cap="all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11FC2101-6DA8-41E0-9A21-A0B34A9BC6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4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28134" y="1363134"/>
            <a:ext cx="7730067" cy="2353734"/>
          </a:xfrm>
          <a:ln>
            <a:noFill/>
          </a:ln>
        </p:spPr>
        <p:txBody>
          <a:bodyPr wrap="square" lIns="0" tIns="0" rIns="0" bIns="0" anchor="b" anchorCtr="1">
            <a:normAutofit/>
          </a:bodyPr>
          <a:lstStyle>
            <a:lvl1pPr>
              <a:lnSpc>
                <a:spcPct val="85000"/>
              </a:lnSpc>
              <a:spcAft>
                <a:spcPts val="0"/>
              </a:spcAft>
              <a:defRPr sz="2700" baseline="0">
                <a:solidFill>
                  <a:srgbClr val="0092D2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1394" y="0"/>
            <a:ext cx="9151744" cy="332154"/>
          </a:xfrm>
          <a:prstGeom prst="rect">
            <a:avLst/>
          </a:prstGeom>
        </p:spPr>
      </p:pic>
      <p:sp>
        <p:nvSpPr>
          <p:cNvPr id="6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728134" y="3937012"/>
            <a:ext cx="7730067" cy="601131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125" baseline="0">
                <a:solidFill>
                  <a:srgbClr val="7F7F7F"/>
                </a:solidFill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</p:spTree>
    <p:extLst>
      <p:ext uri="{BB962C8B-B14F-4D97-AF65-F5344CB8AC3E}">
        <p14:creationId xmlns:p14="http://schemas.microsoft.com/office/powerpoint/2010/main" val="826858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0" y="6231469"/>
            <a:ext cx="8161875" cy="302123"/>
          </a:xfrm>
          <a:prstGeom prst="rect">
            <a:avLst/>
          </a:prstGeom>
        </p:spPr>
        <p:txBody>
          <a:bodyPr/>
          <a:lstStyle>
            <a:lvl1pPr algn="l">
              <a:defRPr sz="75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8067" y="6231469"/>
            <a:ext cx="846667" cy="302123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3EAEC61C-C46B-4CB6-8E72-D0E302AE6B2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533590"/>
            <a:ext cx="9151744" cy="33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131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rgbClr val="001D30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D30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rgbClr val="001D30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D30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rgbClr val="001D30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rgbClr val="001D30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://www.globalreporting.org/" TargetMode="External"/><Relationship Id="rId7" Type="http://schemas.openxmlformats.org/officeDocument/2006/relationships/image" Target="../media/image8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hyperlink" Target="http://siteresources.worldbank.org/ESSDNETWORK/Resources/481106-1129303936381/sustainability.html" TargetMode="External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iteresources.worldbank.org/INTCORENVSOCRES/General/21497852/FocusonSustainability2005-2006.pdf" TargetMode="External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0" Type="http://schemas.openxmlformats.org/officeDocument/2006/relationships/image" Target="../media/image15.jpg"/><Relationship Id="rId4" Type="http://schemas.openxmlformats.org/officeDocument/2006/relationships/image" Target="../media/image10.png"/><Relationship Id="rId9" Type="http://schemas.openxmlformats.org/officeDocument/2006/relationships/image" Target="../media/image14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hewisejobsearch.com/2012/01/one-size-does-not-fit-all.html" TargetMode="External"/><Relationship Id="rId5" Type="http://schemas.openxmlformats.org/officeDocument/2006/relationships/image" Target="../media/image19.jpg"/><Relationship Id="rId4" Type="http://schemas.openxmlformats.org/officeDocument/2006/relationships/hyperlink" Target="http://www.tanveernaseer.com/the-great-and-perilous-leadership-journey-ahead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mkumar3@worldbank.or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0" y="977900"/>
            <a:ext cx="8369300" cy="2070100"/>
          </a:xfrm>
        </p:spPr>
        <p:txBody>
          <a:bodyPr/>
          <a:lstStyle/>
          <a:p>
            <a:r>
              <a:rPr lang="en-US" dirty="0"/>
              <a:t>Sustainability reporting </a:t>
            </a:r>
            <a:br>
              <a:rPr lang="en-US" dirty="0"/>
            </a:br>
            <a:r>
              <a:rPr lang="en-US" dirty="0"/>
              <a:t>@ The World Bank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75771" y="2680724"/>
            <a:ext cx="8369300" cy="1896358"/>
          </a:xfrm>
        </p:spPr>
        <p:txBody>
          <a:bodyPr>
            <a:normAutofit/>
          </a:bodyPr>
          <a:lstStyle/>
          <a:p>
            <a:r>
              <a:rPr lang="en-US" sz="2600" dirty="0"/>
              <a:t>Dec 2020</a:t>
            </a: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96275" y="6265863"/>
            <a:ext cx="847725" cy="301625"/>
          </a:xfrm>
        </p:spPr>
        <p:txBody>
          <a:bodyPr/>
          <a:lstStyle/>
          <a:p>
            <a:pPr>
              <a:defRPr/>
            </a:pPr>
            <a:fld id="{F2EBE062-E7C0-4EB1-B881-1DA9D2264CE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749550" y="4370698"/>
            <a:ext cx="3657600" cy="1227961"/>
            <a:chOff x="2478764" y="1708003"/>
            <a:chExt cx="4411824" cy="1532761"/>
          </a:xfrm>
        </p:grpSpPr>
        <p:pic>
          <p:nvPicPr>
            <p:cNvPr id="8" name="Picture 2" descr="GRI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2478764" y="1708003"/>
              <a:ext cx="1368246" cy="54729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2" descr="INTEGRATED REPORTING &lt;IR&gt;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3962400" y="2010982"/>
              <a:ext cx="2928188" cy="289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4" descr="http://staticapp.icpsc.com/icp/loadimage.php/mogile/1121609/6de19bbe86638db4abad20bf09f5e7bb/image/gif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03504" y="2674733"/>
              <a:ext cx="1245981" cy="566031"/>
            </a:xfrm>
            <a:prstGeom prst="rect">
              <a:avLst/>
            </a:prstGeom>
            <a:noFill/>
          </p:spPr>
        </p:pic>
        <p:pic>
          <p:nvPicPr>
            <p:cNvPr id="11" name="Picture 10" descr="Screen Clippin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3732" y="2259950"/>
              <a:ext cx="981202" cy="511258"/>
            </a:xfrm>
            <a:prstGeom prst="rect">
              <a:avLst/>
            </a:prstGeom>
          </p:spPr>
        </p:pic>
        <p:pic>
          <p:nvPicPr>
            <p:cNvPr id="12" name="Picture 11" descr="Screen Clippi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2887" y="2300669"/>
              <a:ext cx="1554871" cy="7231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1928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Why Sustainability Reporting?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2971797"/>
          </a:xfrm>
        </p:spPr>
        <p:txBody>
          <a:bodyPr>
            <a:normAutofit/>
          </a:bodyPr>
          <a:lstStyle/>
          <a:p>
            <a:pPr marL="171450" lvl="1" indent="0">
              <a:buNone/>
            </a:pPr>
            <a:r>
              <a:rPr lang="en-US" sz="2400" dirty="0">
                <a:sym typeface="Arial Bold" charset="0"/>
              </a:rPr>
              <a:t>Sustainability Reporting allows the World Bank to…</a:t>
            </a:r>
          </a:p>
          <a:p>
            <a:pPr marL="171450" lvl="1" indent="0">
              <a:buNone/>
            </a:pPr>
            <a:endParaRPr lang="en-US" sz="2400" dirty="0">
              <a:sym typeface="Arial Bold" charset="0"/>
            </a:endParaRPr>
          </a:p>
          <a:p>
            <a:pPr lvl="2"/>
            <a:r>
              <a:rPr lang="en-US" sz="2400" dirty="0">
                <a:sym typeface="Arial Bold" charset="0"/>
              </a:rPr>
              <a:t>Enhance Transparency </a:t>
            </a:r>
          </a:p>
          <a:p>
            <a:pPr lvl="2"/>
            <a:r>
              <a:rPr lang="en-US" sz="2400" dirty="0">
                <a:sym typeface="Arial Bold" charset="0"/>
              </a:rPr>
              <a:t>Improve Access to Capital </a:t>
            </a:r>
          </a:p>
          <a:p>
            <a:pPr lvl="2"/>
            <a:r>
              <a:rPr lang="en-US" sz="2400" dirty="0">
                <a:sym typeface="Arial Bold" charset="0"/>
              </a:rPr>
              <a:t>Manage Reputational Risk  and </a:t>
            </a:r>
            <a:r>
              <a:rPr lang="en-US" sz="2400" dirty="0"/>
              <a:t>Lead by Example </a:t>
            </a:r>
          </a:p>
          <a:p>
            <a:pPr lvl="2"/>
            <a:r>
              <a:rPr lang="en-US" sz="2400" dirty="0"/>
              <a:t>Gain Efficiencies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9DE7C0-B6C2-4AA4-96AA-975C92F7ABC9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1" name="Picture 8" descr="Focus on Sustainability 2004">
            <a:hlinkClick r:id="rId3" tooltip="Focus on Sustainability 2004 Onlin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5410200"/>
            <a:ext cx="1418509" cy="9105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Picture 21" descr="Screen Clippi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1056" y="5365727"/>
            <a:ext cx="1514552" cy="9550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3" name="Picture 6" descr="Focus on Sustainability 2005 / 2006">
            <a:hlinkClick r:id="rId6" tooltip="Focus on Sustainability 2005-2006 PDF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47263" y="5366941"/>
            <a:ext cx="1485900" cy="9538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" name="Picture 10" descr="http://www.environmentalleader.com/wp-content/uploads/yapb_cache/ceres_sustainability_report_award.9uozdjziorgggssgockoww008.5r15frdicg4kos40gwk400wsw.th.jpe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1852" y="5991174"/>
            <a:ext cx="467014" cy="3215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5" name="Picture 24" descr="Screen Clippi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33" t="27521" b="15589"/>
          <a:stretch/>
        </p:blipFill>
        <p:spPr>
          <a:xfrm>
            <a:off x="3597045" y="6210922"/>
            <a:ext cx="1288564" cy="1419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90"/>
          <a:stretch/>
        </p:blipFill>
        <p:spPr>
          <a:xfrm>
            <a:off x="4923502" y="5308577"/>
            <a:ext cx="1619836" cy="1044701"/>
          </a:xfrm>
          <a:prstGeom prst="rect">
            <a:avLst/>
          </a:prstGeom>
        </p:spPr>
      </p:pic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713" y="5156451"/>
            <a:ext cx="804810" cy="1108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6562533" y="6197681"/>
            <a:ext cx="934871" cy="2462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/>
            <a:r>
              <a:rPr lang="en-US" sz="1000" dirty="0"/>
              <a:t>Annual Report</a:t>
            </a: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404" y="5469555"/>
            <a:ext cx="1281364" cy="812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97347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70480-01B3-49E2-A7D4-964421B82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</a:t>
            </a:r>
          </a:p>
        </p:txBody>
      </p:sp>
      <p:pic>
        <p:nvPicPr>
          <p:cNvPr id="6" name="Content Placeholder 5" descr="A view of a mountain road&#10;&#10;Description automatically generated">
            <a:extLst>
              <a:ext uri="{FF2B5EF4-FFF2-40B4-BE49-F238E27FC236}">
                <a16:creationId xmlns:a16="http://schemas.microsoft.com/office/drawing/2014/main" id="{30A7C437-C15A-412E-872E-883ABE5E21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20414" y="1676400"/>
            <a:ext cx="1828800" cy="12192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9D557-6EEF-431B-B0C0-0F75B7BFA4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FC2101-6DA8-41E0-9A21-A0B34A9BC6D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46CA63-F367-4610-9075-AED1E69AE42E}"/>
              </a:ext>
            </a:extLst>
          </p:cNvPr>
          <p:cNvSpPr txBox="1"/>
          <p:nvPr/>
        </p:nvSpPr>
        <p:spPr>
          <a:xfrm>
            <a:off x="2057400" y="2025134"/>
            <a:ext cx="1789386" cy="246221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 anchorCtr="1">
            <a:spAutoFit/>
          </a:bodyPr>
          <a:lstStyle/>
          <a:p>
            <a:r>
              <a:rPr lang="en-US" sz="1600" dirty="0">
                <a:solidFill>
                  <a:srgbClr val="00ADEE"/>
                </a:solidFill>
              </a:rPr>
              <a:t>It’s a journey </a:t>
            </a:r>
          </a:p>
        </p:txBody>
      </p:sp>
      <p:pic>
        <p:nvPicPr>
          <p:cNvPr id="10" name="Picture 9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2E98A351-3409-4768-B1DD-82A3E5C5DF6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2933679" y="2834044"/>
            <a:ext cx="1826214" cy="16471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1788D3D-E985-46E6-B404-74BF3544DBA8}"/>
              </a:ext>
            </a:extLst>
          </p:cNvPr>
          <p:cNvSpPr txBox="1"/>
          <p:nvPr/>
        </p:nvSpPr>
        <p:spPr>
          <a:xfrm>
            <a:off x="4917467" y="3261718"/>
            <a:ext cx="1295400" cy="492443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 anchorCtr="1">
            <a:spAutoFit/>
          </a:bodyPr>
          <a:lstStyle/>
          <a:p>
            <a:r>
              <a:rPr lang="en-US" sz="1600" dirty="0">
                <a:solidFill>
                  <a:srgbClr val="00ADEE"/>
                </a:solidFill>
              </a:rPr>
              <a:t>One size doesn’t fit all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11B3560-C167-45E2-B493-0BD1C28D01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5" t="7525" r="23084" b="10807"/>
          <a:stretch/>
        </p:blipFill>
        <p:spPr bwMode="auto">
          <a:xfrm>
            <a:off x="5562539" y="4038600"/>
            <a:ext cx="1989667" cy="195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97B3A61-2D79-470D-B9B0-2BE179D20197}"/>
              </a:ext>
            </a:extLst>
          </p:cNvPr>
          <p:cNvSpPr txBox="1"/>
          <p:nvPr/>
        </p:nvSpPr>
        <p:spPr>
          <a:xfrm>
            <a:off x="7582631" y="4800600"/>
            <a:ext cx="1126066" cy="738664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 anchorCtr="1">
            <a:spAutoFit/>
          </a:bodyPr>
          <a:lstStyle/>
          <a:p>
            <a:r>
              <a:rPr lang="en-US" sz="1600" dirty="0">
                <a:solidFill>
                  <a:srgbClr val="00ADEE"/>
                </a:solidFill>
              </a:rPr>
              <a:t>Materiality is the secret sauce</a:t>
            </a:r>
          </a:p>
        </p:txBody>
      </p:sp>
    </p:spTree>
    <p:extLst>
      <p:ext uri="{BB962C8B-B14F-4D97-AF65-F5344CB8AC3E}">
        <p14:creationId xmlns:p14="http://schemas.microsoft.com/office/powerpoint/2010/main" val="1321584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FDC15-AA6D-4C34-A391-08AB3349B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Materiality process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5839B8-A773-4B1B-B3E8-41E45EC094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1FC2101-6DA8-41E0-9A21-A0B34A9BC6D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D04F01B-6D38-4507-96D2-EE1B282429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9670737"/>
              </p:ext>
            </p:extLst>
          </p:nvPr>
        </p:nvGraphicFramePr>
        <p:xfrm>
          <a:off x="457200" y="1600201"/>
          <a:ext cx="82296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F1ECFD10-E3AE-44C7-A57F-5C823FEC0C9F}"/>
              </a:ext>
            </a:extLst>
          </p:cNvPr>
          <p:cNvSpPr/>
          <p:nvPr/>
        </p:nvSpPr>
        <p:spPr>
          <a:xfrm>
            <a:off x="539093" y="4986212"/>
            <a:ext cx="8229600" cy="381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Stakeholder perspective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2C18FB-B964-491F-A915-9048A89354C5}"/>
              </a:ext>
            </a:extLst>
          </p:cNvPr>
          <p:cNvSpPr/>
          <p:nvPr/>
        </p:nvSpPr>
        <p:spPr>
          <a:xfrm>
            <a:off x="551793" y="5463387"/>
            <a:ext cx="8204200" cy="6096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Sustainability Context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9292680-95B1-4AD2-B150-AF785AFDCD20}"/>
              </a:ext>
            </a:extLst>
          </p:cNvPr>
          <p:cNvSpPr/>
          <p:nvPr/>
        </p:nvSpPr>
        <p:spPr>
          <a:xfrm>
            <a:off x="609600" y="3123383"/>
            <a:ext cx="2362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/>
              <a:t>Cast a wide net 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Identify stakeholder concerns 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Include both impact on business and impact OF </a:t>
            </a:r>
            <a:r>
              <a:rPr lang="en-US" sz="1400"/>
              <a:t>business </a:t>
            </a:r>
            <a:endParaRPr lang="en-US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4D16876-490C-44C0-9AD6-DA6A23570343}"/>
              </a:ext>
            </a:extLst>
          </p:cNvPr>
          <p:cNvSpPr/>
          <p:nvPr/>
        </p:nvSpPr>
        <p:spPr>
          <a:xfrm>
            <a:off x="3276600" y="3120757"/>
            <a:ext cx="2209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/>
              <a:t>Adopt a methodology 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Ensure it’s systematic and repeatable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Make it transparent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97516B-1CF5-4FFC-A560-E493BDF75547}"/>
              </a:ext>
            </a:extLst>
          </p:cNvPr>
          <p:cNvSpPr/>
          <p:nvPr/>
        </p:nvSpPr>
        <p:spPr>
          <a:xfrm>
            <a:off x="5938345" y="3139279"/>
            <a:ext cx="23622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/>
              <a:t>3</a:t>
            </a:r>
            <a:r>
              <a:rPr lang="en-US" sz="1400" baseline="30000" dirty="0"/>
              <a:t>rd</a:t>
            </a:r>
            <a:r>
              <a:rPr lang="en-US" sz="1400" dirty="0"/>
              <a:t> party to confirm your approach as being comprehensive &amp; providing a balanced view </a:t>
            </a:r>
          </a:p>
        </p:txBody>
      </p:sp>
    </p:spTree>
    <p:extLst>
      <p:ext uri="{BB962C8B-B14F-4D97-AF65-F5344CB8AC3E}">
        <p14:creationId xmlns:p14="http://schemas.microsoft.com/office/powerpoint/2010/main" val="3560128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Monika Kumar </a:t>
            </a:r>
          </a:p>
          <a:p>
            <a:r>
              <a:rPr lang="en-US" dirty="0">
                <a:hlinkClick r:id="rId3"/>
              </a:rPr>
              <a:t>mkumar3@worldbank.org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2922722"/>
      </p:ext>
    </p:extLst>
  </p:cSld>
  <p:clrMapOvr>
    <a:masterClrMapping/>
  </p:clrMapOvr>
</p:sld>
</file>

<file path=ppt/theme/theme1.xml><?xml version="1.0" encoding="utf-8"?>
<a:theme xmlns:a="http://schemas.openxmlformats.org/drawingml/2006/main" name="WB-CR-PP-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ln>
          <a:noFill/>
        </a:ln>
      </a:spPr>
      <a:bodyPr vert="horz" wrap="square" lIns="0" tIns="0" rIns="0" bIns="0" rtlCol="0" anchor="t" anchorCtr="1">
        <a:normAutofit/>
      </a:bodyPr>
      <a:lstStyle>
        <a:defPPr>
          <a:defRPr sz="1500" cap="all" dirty="0" smtClean="0">
            <a:solidFill>
              <a:srgbClr val="001D3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604C3B73AE9943B737720A48E3AF7C" ma:contentTypeVersion="13" ma:contentTypeDescription="Create a new document." ma:contentTypeScope="" ma:versionID="ebd4d23e312e6708d76a81befbb00fb3">
  <xsd:schema xmlns:xsd="http://www.w3.org/2001/XMLSchema" xmlns:xs="http://www.w3.org/2001/XMLSchema" xmlns:p="http://schemas.microsoft.com/office/2006/metadata/properties" xmlns:ns3="60c75bb3-2e3f-4394-b4f4-3e2677e21dfa" xmlns:ns4="9c83b91e-5ffe-420f-9ed1-9dac5903eaec" targetNamespace="http://schemas.microsoft.com/office/2006/metadata/properties" ma:root="true" ma:fieldsID="b9dfadbc37a853de1983b8d5655f6e6b" ns3:_="" ns4:_="">
    <xsd:import namespace="60c75bb3-2e3f-4394-b4f4-3e2677e21dfa"/>
    <xsd:import namespace="9c83b91e-5ffe-420f-9ed1-9dac5903eaec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Location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c75bb3-2e3f-4394-b4f4-3e2677e21df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83b91e-5ffe-420f-9ed1-9dac5903ea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DE3715-6015-4D37-905D-A575E58F7E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15D23B-1891-4FB0-98CF-9F067595DF8C}">
  <ds:schemaRefs>
    <ds:schemaRef ds:uri="http://schemas.microsoft.com/office/2006/documentManagement/types"/>
    <ds:schemaRef ds:uri="http://purl.org/dc/terms/"/>
    <ds:schemaRef ds:uri="60c75bb3-2e3f-4394-b4f4-3e2677e21dfa"/>
    <ds:schemaRef ds:uri="http://purl.org/dc/dcmitype/"/>
    <ds:schemaRef ds:uri="9c83b91e-5ffe-420f-9ed1-9dac5903eaec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5BEB694-00D9-494B-AC3C-F047C62B9D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c75bb3-2e3f-4394-b4f4-3e2677e21dfa"/>
    <ds:schemaRef ds:uri="9c83b91e-5ffe-420f-9ed1-9dac5903ea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for Contributors</Template>
  <TotalTime>19389</TotalTime>
  <Words>516</Words>
  <Application>Microsoft Office PowerPoint</Application>
  <PresentationFormat>On-screen Show (4:3)</PresentationFormat>
  <Paragraphs>75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Courier New</vt:lpstr>
      <vt:lpstr>Lucida Grande</vt:lpstr>
      <vt:lpstr>Times New Roman</vt:lpstr>
      <vt:lpstr>WB-CR-PP-FINAL</vt:lpstr>
      <vt:lpstr>Sustainability reporting  @ The World Bank </vt:lpstr>
      <vt:lpstr>Why Sustainability Reporting?</vt:lpstr>
      <vt:lpstr>Lessons learned</vt:lpstr>
      <vt:lpstr>Materiality process</vt:lpstr>
      <vt:lpstr>Thank you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Monika Kumar</dc:creator>
  <cp:lastModifiedBy>Monika Kumar</cp:lastModifiedBy>
  <cp:revision>270</cp:revision>
  <cp:lastPrinted>2018-05-03T18:22:22Z</cp:lastPrinted>
  <dcterms:created xsi:type="dcterms:W3CDTF">2013-06-04T19:50:55Z</dcterms:created>
  <dcterms:modified xsi:type="dcterms:W3CDTF">2020-12-10T13:46:27Z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0x010100FD604C3B73AE9943B737720A48E3AF7C</vt:lpwstr>
  </property>
  <property fmtid="{D5CDD505-2E9C-101B-9397-08002B2CF9AE}" pid="3" name="Order">
    <vt:r8>5600</vt:r8>
  </property>
  <property fmtid="{D5CDD505-2E9C-101B-9397-08002B2CF9AE}" pid="4" name="WBDocs_Originating_Unit">
    <vt:lpwstr>5;#SENDR​|955a0328-5e53-4981-be6f-e3c6ac71d97c</vt:lpwstr>
  </property>
  <property fmtid="{D5CDD505-2E9C-101B-9397-08002B2CF9AE}" pid="5" name="fbe16eaccf4749f086104f7c67297f76">
    <vt:lpwstr>World Bank|bc205cc9-8a56-48a3-9f30-b099e7707c1b</vt:lpwstr>
  </property>
  <property fmtid="{D5CDD505-2E9C-101B-9397-08002B2CF9AE}" pid="6" name="WBDocs_Local_Document_Type">
    <vt:lpwstr/>
  </property>
  <property fmtid="{D5CDD505-2E9C-101B-9397-08002B2CF9AE}" pid="7" name="TaxKeyword">
    <vt:lpwstr/>
  </property>
  <property fmtid="{D5CDD505-2E9C-101B-9397-08002B2CF9AE}" pid="8" name="TaxKeywordTaxHTField">
    <vt:lpwstr/>
  </property>
  <property fmtid="{D5CDD505-2E9C-101B-9397-08002B2CF9AE}" pid="9" name="Organization">
    <vt:lpwstr>3;#World Bank|bc205cc9-8a56-48a3-9f30-b099e7707c1b</vt:lpwstr>
  </property>
  <property fmtid="{D5CDD505-2E9C-101B-9397-08002B2CF9AE}" pid="10" name="hbe71f8dfd024405860d37e862f27a82">
    <vt:lpwstr/>
  </property>
  <property fmtid="{D5CDD505-2E9C-101B-9397-08002B2CF9AE}" pid="11" name="WBDocs_Country">
    <vt:lpwstr/>
  </property>
  <property fmtid="{D5CDD505-2E9C-101B-9397-08002B2CF9AE}" pid="12" name="SharedWithUsers">
    <vt:lpwstr>312;#Gabrielle Lea Clary;#308;#Kaveri Shiriram Marathe</vt:lpwstr>
  </property>
  <property fmtid="{D5CDD505-2E9C-101B-9397-08002B2CF9AE}" pid="13" name="m23003d518f743f49dcbc82909afe93a">
    <vt:lpwstr/>
  </property>
  <property fmtid="{D5CDD505-2E9C-101B-9397-08002B2CF9AE}" pid="14" name="d744a75525f04a8c9e54f4ed11bfe7c0">
    <vt:lpwstr/>
  </property>
  <property fmtid="{D5CDD505-2E9C-101B-9397-08002B2CF9AE}" pid="15" name="WBDocs_Topic">
    <vt:lpwstr/>
  </property>
  <property fmtid="{D5CDD505-2E9C-101B-9397-08002B2CF9AE}" pid="16" name="WBDocs_Category">
    <vt:lpwstr/>
  </property>
  <property fmtid="{D5CDD505-2E9C-101B-9397-08002B2CF9AE}" pid="17" name="WBDocs_Language">
    <vt:lpwstr/>
  </property>
  <property fmtid="{D5CDD505-2E9C-101B-9397-08002B2CF9AE}" pid="18" name="n51c50147e554be9a5479ee6e2785bf7">
    <vt:lpwstr/>
  </property>
  <property fmtid="{D5CDD505-2E9C-101B-9397-08002B2CF9AE}" pid="19" name="pf1bc08d06b541998378c6b8090400d8">
    <vt:lpwstr/>
  </property>
  <property fmtid="{D5CDD505-2E9C-101B-9397-08002B2CF9AE}" pid="20" name="WBDocs_Business_Function">
    <vt:lpwstr/>
  </property>
</Properties>
</file>